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Nunito"/>
      <p:regular r:id="rId31"/>
      <p:bold r:id="rId32"/>
      <p:italic r:id="rId33"/>
      <p:boldItalic r:id="rId34"/>
    </p:embeddedFont>
    <p:embeddedFont>
      <p:font typeface="Maven Pro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MavenPro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aven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fb2e7fce7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fb2e7fce7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497dade6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497dade6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4695062b9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4695062b9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05b4e1de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05b4e1de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05b4e1dea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05b4e1dea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05b4e1dea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05b4e1dea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05b4e1dea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05b4e1dea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05b4e1dea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05b4e1dea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05b4e1dea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05b4e1dea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497dade65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497dade65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cb2b1eab30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cb2b1eab30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4695062b9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4695062b9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4695062b9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4695062b9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4695062b9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4695062b9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4695062b9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4695062b9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4695062b9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4695062b9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4695062b9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4695062b9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cb2b1eab30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cb2b1eab30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cb2b1eab30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cb2b1eab30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cb2b1eab30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cb2b1eab30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4695062b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4695062b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497dade6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497dade6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fb2e7fce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fb2e7fce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fb2e7fce7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fb2e7fce7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eksperimentet.firebaseapp.com/video-gron-6-coedu-indskoling/gronfilm5" TargetMode="External"/><Relationship Id="rId4" Type="http://schemas.openxmlformats.org/officeDocument/2006/relationships/hyperlink" Target="https://teksperimentet.firebaseapp.com/video-gron-6-coedu-indskoling/gronfilm9" TargetMode="External"/><Relationship Id="rId5" Type="http://schemas.openxmlformats.org/officeDocument/2006/relationships/hyperlink" Target="https://teksperimentet.firebaseapp.com/video-gron-6-coedu-indskoling/gronfilm10" TargetMode="External"/><Relationship Id="rId6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-1530013" y="2679175"/>
            <a:ext cx="6328275" cy="5634774"/>
            <a:chOff x="-1530013" y="2679175"/>
            <a:chExt cx="6328275" cy="5634774"/>
          </a:xfrm>
        </p:grpSpPr>
        <p:sp>
          <p:nvSpPr>
            <p:cNvPr id="278" name="Google Shape;278;p13"/>
            <p:cNvSpPr/>
            <p:nvPr/>
          </p:nvSpPr>
          <p:spPr>
            <a:xfrm>
              <a:off x="2905450" y="3988575"/>
              <a:ext cx="1262400" cy="1101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-617750" y="3343925"/>
              <a:ext cx="4485300" cy="36126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0" name="Google Shape;280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530013" y="2679175"/>
              <a:ext cx="6328275" cy="5634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13"/>
          <p:cNvSpPr txBox="1"/>
          <p:nvPr>
            <p:ph type="ctrTitle"/>
          </p:nvPr>
        </p:nvSpPr>
        <p:spPr>
          <a:xfrm>
            <a:off x="753750" y="1111575"/>
            <a:ext cx="7636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 sz="8300"/>
              <a:t>Designcirklen</a:t>
            </a:r>
            <a:endParaRPr sz="8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"/>
          <p:cNvSpPr txBox="1"/>
          <p:nvPr/>
        </p:nvSpPr>
        <p:spPr>
          <a:xfrm>
            <a:off x="255175" y="120875"/>
            <a:ext cx="114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18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</a:t>
            </a:r>
            <a:r>
              <a:rPr b="1" lang="da" sz="18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2</a:t>
            </a:r>
            <a:endParaRPr b="1" sz="18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01" name="Google Shape;4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50" y="2900425"/>
            <a:ext cx="2108500" cy="21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2"/>
          <p:cNvSpPr txBox="1"/>
          <p:nvPr/>
        </p:nvSpPr>
        <p:spPr>
          <a:xfrm>
            <a:off x="496925" y="658775"/>
            <a:ext cx="6110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AutoNum type="arabicPeriod"/>
            </a:pPr>
            <a:r>
              <a:rPr lang="da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Åben AULA og gå i beskeder. Tryk på beskeden “Danske dyr” og tryk på linket.</a:t>
            </a:r>
            <a:endParaRPr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1875750" y="2110675"/>
            <a:ext cx="6110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2. 	Lav en genvej til </a:t>
            </a:r>
            <a:endParaRPr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“Danske-dyr.dk”. Log ind på </a:t>
            </a:r>
            <a:endParaRPr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siden og læs om jeres to dyr.</a:t>
            </a:r>
            <a:endParaRPr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4" name="Google Shape;404;p22"/>
          <p:cNvSpPr txBox="1"/>
          <p:nvPr/>
        </p:nvSpPr>
        <p:spPr>
          <a:xfrm>
            <a:off x="3034875" y="3829900"/>
            <a:ext cx="6110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da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 	Udfyld arket, som du får af din lærer, hvor du skriver lidt ned om hvert dyr.</a:t>
            </a:r>
            <a:endParaRPr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/>
          <p:nvPr/>
        </p:nvSpPr>
        <p:spPr>
          <a:xfrm>
            <a:off x="651900" y="1189625"/>
            <a:ext cx="784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God fornøjelse! 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0" name="Google Shape;4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625" y="2781200"/>
            <a:ext cx="1132449" cy="10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4"/>
          <p:cNvSpPr txBox="1"/>
          <p:nvPr/>
        </p:nvSpPr>
        <p:spPr>
          <a:xfrm>
            <a:off x="651900" y="787275"/>
            <a:ext cx="7840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Godt arbejde!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Tak for i dag 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6" name="Google Shape;4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375" y="3553275"/>
            <a:ext cx="1132449" cy="10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25"/>
          <p:cNvGrpSpPr/>
          <p:nvPr/>
        </p:nvGrpSpPr>
        <p:grpSpPr>
          <a:xfrm>
            <a:off x="5580012" y="1654025"/>
            <a:ext cx="6328275" cy="5634774"/>
            <a:chOff x="7637412" y="1882625"/>
            <a:chExt cx="6328275" cy="5634774"/>
          </a:xfrm>
        </p:grpSpPr>
        <p:sp>
          <p:nvSpPr>
            <p:cNvPr id="422" name="Google Shape;422;p25"/>
            <p:cNvSpPr/>
            <p:nvPr/>
          </p:nvSpPr>
          <p:spPr>
            <a:xfrm>
              <a:off x="8230600" y="3169375"/>
              <a:ext cx="1168500" cy="1089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3" name="Google Shape;423;p25"/>
            <p:cNvGrpSpPr/>
            <p:nvPr/>
          </p:nvGrpSpPr>
          <p:grpSpPr>
            <a:xfrm>
              <a:off x="7637412" y="1882625"/>
              <a:ext cx="6328275" cy="5634774"/>
              <a:chOff x="5596662" y="1842350"/>
              <a:chExt cx="6328275" cy="5634774"/>
            </a:xfrm>
          </p:grpSpPr>
          <p:sp>
            <p:nvSpPr>
              <p:cNvPr id="424" name="Google Shape;424;p25"/>
              <p:cNvSpPr/>
              <p:nvPr/>
            </p:nvSpPr>
            <p:spPr>
              <a:xfrm>
                <a:off x="6790975" y="2927650"/>
                <a:ext cx="3599100" cy="3183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8223050" y="2214425"/>
                <a:ext cx="1168500" cy="10893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26" name="Google Shape;426;p2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96662" y="1842350"/>
                <a:ext cx="6328275" cy="5634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27" name="Google Shape;427;p25"/>
          <p:cNvSpPr txBox="1"/>
          <p:nvPr/>
        </p:nvSpPr>
        <p:spPr>
          <a:xfrm>
            <a:off x="255175" y="282025"/>
            <a:ext cx="331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3</a:t>
            </a:r>
            <a:endParaRPr b="1" sz="35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28" name="Google Shape;428;p25"/>
          <p:cNvSpPr txBox="1"/>
          <p:nvPr/>
        </p:nvSpPr>
        <p:spPr>
          <a:xfrm>
            <a:off x="1486300" y="1315525"/>
            <a:ext cx="565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Sidste gang var vi i undersøgelsesfasen, hvor I skulle søge viden om jeres 2 dyr på danske-dyr.dk  og skrive det ned på et arbejdsark.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9" name="Google Shape;4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25" y="2977825"/>
            <a:ext cx="2044400" cy="20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5"/>
          <p:cNvSpPr txBox="1"/>
          <p:nvPr/>
        </p:nvSpPr>
        <p:spPr>
          <a:xfrm>
            <a:off x="2060800" y="1889850"/>
            <a:ext cx="4510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4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Hvor langt er I?</a:t>
            </a:r>
            <a:endParaRPr b="1"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2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2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2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2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26"/>
          <p:cNvGrpSpPr/>
          <p:nvPr/>
        </p:nvGrpSpPr>
        <p:grpSpPr>
          <a:xfrm>
            <a:off x="5580012" y="1654025"/>
            <a:ext cx="6328275" cy="5634774"/>
            <a:chOff x="7637412" y="1882625"/>
            <a:chExt cx="6328275" cy="5634774"/>
          </a:xfrm>
        </p:grpSpPr>
        <p:sp>
          <p:nvSpPr>
            <p:cNvPr id="436" name="Google Shape;436;p26"/>
            <p:cNvSpPr/>
            <p:nvPr/>
          </p:nvSpPr>
          <p:spPr>
            <a:xfrm>
              <a:off x="8230600" y="3169375"/>
              <a:ext cx="1168500" cy="1089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" name="Google Shape;437;p26"/>
            <p:cNvGrpSpPr/>
            <p:nvPr/>
          </p:nvGrpSpPr>
          <p:grpSpPr>
            <a:xfrm>
              <a:off x="7637412" y="1882625"/>
              <a:ext cx="6328275" cy="5634774"/>
              <a:chOff x="5596662" y="1842350"/>
              <a:chExt cx="6328275" cy="5634774"/>
            </a:xfrm>
          </p:grpSpPr>
          <p:sp>
            <p:nvSpPr>
              <p:cNvPr id="438" name="Google Shape;438;p26"/>
              <p:cNvSpPr/>
              <p:nvPr/>
            </p:nvSpPr>
            <p:spPr>
              <a:xfrm>
                <a:off x="6790975" y="2927650"/>
                <a:ext cx="3599100" cy="3183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8223050" y="2214425"/>
                <a:ext cx="1168500" cy="10893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40" name="Google Shape;440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96662" y="1842350"/>
                <a:ext cx="6328275" cy="5634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1" name="Google Shape;441;p26"/>
          <p:cNvSpPr txBox="1"/>
          <p:nvPr/>
        </p:nvSpPr>
        <p:spPr>
          <a:xfrm>
            <a:off x="255175" y="282025"/>
            <a:ext cx="331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3</a:t>
            </a:r>
            <a:endParaRPr b="1" sz="35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42" name="Google Shape;4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25" y="2977825"/>
            <a:ext cx="2044400" cy="20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6"/>
          <p:cNvSpPr txBox="1"/>
          <p:nvPr/>
        </p:nvSpPr>
        <p:spPr>
          <a:xfrm>
            <a:off x="1096775" y="1005325"/>
            <a:ext cx="58443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 dag introduceres I til simpel kodning på CoSpaces. Vi skifter derfor fokus i designcirklen til…  </a:t>
            </a:r>
            <a:endParaRPr b="1" sz="3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27"/>
          <p:cNvGrpSpPr/>
          <p:nvPr/>
        </p:nvGrpSpPr>
        <p:grpSpPr>
          <a:xfrm>
            <a:off x="5580012" y="1654025"/>
            <a:ext cx="6328275" cy="5634774"/>
            <a:chOff x="7637412" y="1882625"/>
            <a:chExt cx="6328275" cy="5634774"/>
          </a:xfrm>
        </p:grpSpPr>
        <p:sp>
          <p:nvSpPr>
            <p:cNvPr id="449" name="Google Shape;449;p27"/>
            <p:cNvSpPr/>
            <p:nvPr/>
          </p:nvSpPr>
          <p:spPr>
            <a:xfrm>
              <a:off x="8230600" y="3169375"/>
              <a:ext cx="1168500" cy="1089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0" name="Google Shape;450;p27"/>
            <p:cNvGrpSpPr/>
            <p:nvPr/>
          </p:nvGrpSpPr>
          <p:grpSpPr>
            <a:xfrm>
              <a:off x="7637412" y="1882625"/>
              <a:ext cx="6328275" cy="5634774"/>
              <a:chOff x="5596662" y="1842350"/>
              <a:chExt cx="6328275" cy="5634774"/>
            </a:xfrm>
          </p:grpSpPr>
          <p:sp>
            <p:nvSpPr>
              <p:cNvPr id="451" name="Google Shape;451;p27"/>
              <p:cNvSpPr/>
              <p:nvPr/>
            </p:nvSpPr>
            <p:spPr>
              <a:xfrm>
                <a:off x="6790975" y="2927650"/>
                <a:ext cx="3599100" cy="3183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7"/>
              <p:cNvSpPr/>
              <p:nvPr/>
            </p:nvSpPr>
            <p:spPr>
              <a:xfrm>
                <a:off x="8223050" y="2214425"/>
                <a:ext cx="1168500" cy="10893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53" name="Google Shape;453;p2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96662" y="1842350"/>
                <a:ext cx="6328275" cy="5634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54" name="Google Shape;454;p27"/>
          <p:cNvSpPr txBox="1"/>
          <p:nvPr/>
        </p:nvSpPr>
        <p:spPr>
          <a:xfrm>
            <a:off x="255175" y="282025"/>
            <a:ext cx="331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3</a:t>
            </a:r>
            <a:endParaRPr b="1" sz="35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55" name="Google Shape;4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425" y="68800"/>
            <a:ext cx="5049199" cy="50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3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8"/>
          <p:cNvGrpSpPr/>
          <p:nvPr/>
        </p:nvGrpSpPr>
        <p:grpSpPr>
          <a:xfrm>
            <a:off x="5580012" y="1654025"/>
            <a:ext cx="6328275" cy="5634774"/>
            <a:chOff x="7637412" y="1882625"/>
            <a:chExt cx="6328275" cy="5634774"/>
          </a:xfrm>
        </p:grpSpPr>
        <p:sp>
          <p:nvSpPr>
            <p:cNvPr id="461" name="Google Shape;461;p28"/>
            <p:cNvSpPr/>
            <p:nvPr/>
          </p:nvSpPr>
          <p:spPr>
            <a:xfrm>
              <a:off x="8230600" y="3169375"/>
              <a:ext cx="1168500" cy="1089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2" name="Google Shape;462;p28"/>
            <p:cNvGrpSpPr/>
            <p:nvPr/>
          </p:nvGrpSpPr>
          <p:grpSpPr>
            <a:xfrm>
              <a:off x="7637412" y="1882625"/>
              <a:ext cx="6328275" cy="5634774"/>
              <a:chOff x="5596662" y="1842350"/>
              <a:chExt cx="6328275" cy="5634774"/>
            </a:xfrm>
          </p:grpSpPr>
          <p:sp>
            <p:nvSpPr>
              <p:cNvPr id="463" name="Google Shape;463;p28"/>
              <p:cNvSpPr/>
              <p:nvPr/>
            </p:nvSpPr>
            <p:spPr>
              <a:xfrm>
                <a:off x="6790975" y="2927650"/>
                <a:ext cx="3599100" cy="3183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8"/>
              <p:cNvSpPr/>
              <p:nvPr/>
            </p:nvSpPr>
            <p:spPr>
              <a:xfrm>
                <a:off x="8223050" y="2214425"/>
                <a:ext cx="1168500" cy="10893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65" name="Google Shape;465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96662" y="1842350"/>
                <a:ext cx="6328275" cy="5634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66" name="Google Shape;466;p28"/>
          <p:cNvSpPr txBox="1"/>
          <p:nvPr/>
        </p:nvSpPr>
        <p:spPr>
          <a:xfrm>
            <a:off x="255175" y="282025"/>
            <a:ext cx="331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3</a:t>
            </a:r>
            <a:endParaRPr b="1" sz="35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67" name="Google Shape;467;p28"/>
          <p:cNvSpPr txBox="1"/>
          <p:nvPr/>
        </p:nvSpPr>
        <p:spPr>
          <a:xfrm>
            <a:off x="5487900" y="457875"/>
            <a:ext cx="3656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Når vi skal skabe noget, er vi HER i designcirklen</a:t>
            </a:r>
            <a:endParaRPr b="1"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8" name="Google Shape;468;p28"/>
          <p:cNvGrpSpPr/>
          <p:nvPr/>
        </p:nvGrpSpPr>
        <p:grpSpPr>
          <a:xfrm>
            <a:off x="139000" y="205601"/>
            <a:ext cx="5776562" cy="5143500"/>
            <a:chOff x="72025" y="1"/>
            <a:chExt cx="5776562" cy="5143500"/>
          </a:xfrm>
        </p:grpSpPr>
        <p:sp>
          <p:nvSpPr>
            <p:cNvPr id="469" name="Google Shape;469;p28"/>
            <p:cNvSpPr/>
            <p:nvPr/>
          </p:nvSpPr>
          <p:spPr>
            <a:xfrm>
              <a:off x="635575" y="29772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2342875" y="386830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4082875" y="29772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4082875" y="12803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2342875" y="2954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635575" y="11905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863575" y="796125"/>
              <a:ext cx="4149600" cy="3733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6" name="Google Shape;47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025" y="1"/>
              <a:ext cx="5776562" cy="51435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77" name="Google Shape;477;p28"/>
          <p:cNvCxnSpPr/>
          <p:nvPr/>
        </p:nvCxnSpPr>
        <p:spPr>
          <a:xfrm flipH="1">
            <a:off x="3442250" y="1254875"/>
            <a:ext cx="2932200" cy="2943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78" name="Google Shape;478;p28"/>
          <p:cNvSpPr txBox="1"/>
          <p:nvPr/>
        </p:nvSpPr>
        <p:spPr>
          <a:xfrm>
            <a:off x="5487900" y="2103425"/>
            <a:ext cx="3656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Men vi er også HER, da vi har brug for idéer, før vi kan skabe noget</a:t>
            </a:r>
            <a:endParaRPr b="1"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79" name="Google Shape;479;p28"/>
          <p:cNvCxnSpPr/>
          <p:nvPr/>
        </p:nvCxnSpPr>
        <p:spPr>
          <a:xfrm flipH="1">
            <a:off x="5487975" y="3331850"/>
            <a:ext cx="843000" cy="579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9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2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9"/>
          <p:cNvSpPr txBox="1"/>
          <p:nvPr/>
        </p:nvSpPr>
        <p:spPr>
          <a:xfrm>
            <a:off x="255175" y="120875"/>
            <a:ext cx="114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18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3</a:t>
            </a:r>
            <a:endParaRPr b="1" sz="18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485" name="Google Shape;485;p29"/>
          <p:cNvGrpSpPr/>
          <p:nvPr/>
        </p:nvGrpSpPr>
        <p:grpSpPr>
          <a:xfrm>
            <a:off x="1092175" y="829700"/>
            <a:ext cx="5499834" cy="4374615"/>
            <a:chOff x="514591" y="1045306"/>
            <a:chExt cx="5509200" cy="4500169"/>
          </a:xfrm>
        </p:grpSpPr>
        <p:sp>
          <p:nvSpPr>
            <p:cNvPr id="486" name="Google Shape;486;p29"/>
            <p:cNvSpPr/>
            <p:nvPr/>
          </p:nvSpPr>
          <p:spPr>
            <a:xfrm>
              <a:off x="658060" y="1045306"/>
              <a:ext cx="5277900" cy="3815400"/>
            </a:xfrm>
            <a:prstGeom prst="snip1Rect">
              <a:avLst>
                <a:gd fmla="val 16667" name="adj"/>
              </a:avLst>
            </a:prstGeom>
            <a:solidFill>
              <a:schemeClr val="lt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9"/>
            <p:cNvSpPr txBox="1"/>
            <p:nvPr/>
          </p:nvSpPr>
          <p:spPr>
            <a:xfrm>
              <a:off x="514591" y="1096175"/>
              <a:ext cx="5509200" cy="44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23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 dag skal I:</a:t>
              </a:r>
              <a:endParaRPr b="1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6300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Lære at navigere rundt på CoSpaces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6300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Optage lyd til jeres 2 dyr inde i CoSpaces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6300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Lægge lyden på jeres dyr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6300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Animere jeres dyr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6300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Kode simple funktioner på dyrene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6300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Bygge jeres dyremiljø efter en skitse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88" name="Google Shape;488;p29"/>
          <p:cNvSpPr txBox="1"/>
          <p:nvPr/>
        </p:nvSpPr>
        <p:spPr>
          <a:xfrm>
            <a:off x="6998938" y="389450"/>
            <a:ext cx="1692000" cy="600300"/>
          </a:xfrm>
          <a:prstGeom prst="rect">
            <a:avLst/>
          </a:prstGeom>
          <a:solidFill>
            <a:srgbClr val="CC000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BM665</a:t>
            </a:r>
            <a:endParaRPr b="1" sz="2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9" name="Google Shape;4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613" y="2855775"/>
            <a:ext cx="2208674" cy="22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 txBox="1"/>
          <p:nvPr/>
        </p:nvSpPr>
        <p:spPr>
          <a:xfrm>
            <a:off x="255175" y="120875"/>
            <a:ext cx="114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18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3</a:t>
            </a:r>
            <a:endParaRPr b="1" sz="18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495" name="Google Shape;495;p30"/>
          <p:cNvGrpSpPr/>
          <p:nvPr/>
        </p:nvGrpSpPr>
        <p:grpSpPr>
          <a:xfrm>
            <a:off x="1059358" y="674078"/>
            <a:ext cx="5505930" cy="3795338"/>
            <a:chOff x="4527728" y="813728"/>
            <a:chExt cx="5229300" cy="3687300"/>
          </a:xfrm>
        </p:grpSpPr>
        <p:grpSp>
          <p:nvGrpSpPr>
            <p:cNvPr id="496" name="Google Shape;496;p30"/>
            <p:cNvGrpSpPr/>
            <p:nvPr/>
          </p:nvGrpSpPr>
          <p:grpSpPr>
            <a:xfrm>
              <a:off x="4527728" y="813728"/>
              <a:ext cx="5229300" cy="3687300"/>
              <a:chOff x="4527728" y="813728"/>
              <a:chExt cx="5229300" cy="3687300"/>
            </a:xfrm>
          </p:grpSpPr>
          <p:sp>
            <p:nvSpPr>
              <p:cNvPr id="497" name="Google Shape;497;p30"/>
              <p:cNvSpPr/>
              <p:nvPr/>
            </p:nvSpPr>
            <p:spPr>
              <a:xfrm>
                <a:off x="4527728" y="813728"/>
                <a:ext cx="5229300" cy="3687300"/>
              </a:xfrm>
              <a:prstGeom prst="snip1Rect">
                <a:avLst>
                  <a:gd fmla="val 16667" name="adj"/>
                </a:avLst>
              </a:prstGeom>
              <a:solidFill>
                <a:srgbClr val="CC000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000"/>
              </a:p>
            </p:txBody>
          </p:sp>
          <p:sp>
            <p:nvSpPr>
              <p:cNvPr id="498" name="Google Shape;498;p30"/>
              <p:cNvSpPr txBox="1"/>
              <p:nvPr/>
            </p:nvSpPr>
            <p:spPr>
              <a:xfrm>
                <a:off x="5262836" y="879488"/>
                <a:ext cx="3572100" cy="47850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45720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da" sz="2000" u="sng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Videoer om kodning</a:t>
                </a:r>
                <a:endParaRPr b="1" sz="2000" u="sng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499" name="Google Shape;499;p30"/>
            <p:cNvSpPr txBox="1"/>
            <p:nvPr/>
          </p:nvSpPr>
          <p:spPr>
            <a:xfrm>
              <a:off x="4672508" y="1450650"/>
              <a:ext cx="4834500" cy="26619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Video 1:</a:t>
              </a:r>
              <a:r>
                <a:rPr b="1" lang="da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600" u="sng">
                  <a:solidFill>
                    <a:srgbClr val="FFFF00"/>
                  </a:solidFill>
                  <a:latin typeface="Nunito"/>
                  <a:ea typeface="Nunito"/>
                  <a:cs typeface="Nunito"/>
                  <a:sym typeface="Nuni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Animationer, farver og at sætte objekter sammen</a:t>
              </a:r>
              <a:endParaRPr sz="160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Video 2:</a:t>
              </a:r>
              <a:r>
                <a:rPr b="1" lang="da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600" u="sng">
                  <a:solidFill>
                    <a:srgbClr val="FFFF00"/>
                  </a:solidFill>
                  <a:latin typeface="Nunito"/>
                  <a:ea typeface="Nunito"/>
                  <a:cs typeface="Nunito"/>
                  <a:sym typeface="Nunit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Introduktion til kodning</a:t>
              </a:r>
              <a:endParaRPr sz="160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Video 3: </a:t>
              </a:r>
              <a:endParaRPr b="1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600" u="sng">
                  <a:solidFill>
                    <a:srgbClr val="FFFF00"/>
                  </a:solidFill>
                  <a:latin typeface="Nunito"/>
                  <a:ea typeface="Nunito"/>
                  <a:cs typeface="Nunito"/>
                  <a:sym typeface="Nunito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Kodning og at få noget til at flytte sig</a:t>
              </a:r>
              <a:r>
                <a:rPr lang="da" sz="1600">
                  <a:solidFill>
                    <a:srgbClr val="FFFF00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160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500" name="Google Shape;50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0613" y="2855775"/>
            <a:ext cx="2208674" cy="22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1"/>
          <p:cNvSpPr txBox="1"/>
          <p:nvPr/>
        </p:nvSpPr>
        <p:spPr>
          <a:xfrm>
            <a:off x="651900" y="1189625"/>
            <a:ext cx="784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God fornøjelse! 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6" name="Google Shape;5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625" y="2781200"/>
            <a:ext cx="1132449" cy="10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/>
        </p:nvSpPr>
        <p:spPr>
          <a:xfrm>
            <a:off x="6083575" y="1530950"/>
            <a:ext cx="279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Designcirklen for store børn og voksne</a:t>
            </a:r>
            <a:endParaRPr b="1"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6164000" y="3001500"/>
            <a:ext cx="304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Designcirklen for mindre børn</a:t>
            </a:r>
            <a:endParaRPr b="1"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88" name="Google Shape;288;p14"/>
          <p:cNvGrpSpPr/>
          <p:nvPr/>
        </p:nvGrpSpPr>
        <p:grpSpPr>
          <a:xfrm>
            <a:off x="-53725" y="-196750"/>
            <a:ext cx="6137300" cy="5689425"/>
            <a:chOff x="-53725" y="-196750"/>
            <a:chExt cx="6137300" cy="5689425"/>
          </a:xfrm>
        </p:grpSpPr>
        <p:pic>
          <p:nvPicPr>
            <p:cNvPr id="289" name="Google Shape;28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3725" y="-196750"/>
              <a:ext cx="6137300" cy="568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14"/>
            <p:cNvSpPr/>
            <p:nvPr/>
          </p:nvSpPr>
          <p:spPr>
            <a:xfrm>
              <a:off x="1472575" y="1136825"/>
              <a:ext cx="3099300" cy="30486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477550" y="1571300"/>
              <a:ext cx="765600" cy="7506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415075" y="3001500"/>
              <a:ext cx="765600" cy="7506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639425" y="3689100"/>
              <a:ext cx="765600" cy="7506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4" name="Google Shape;29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3275" y="656313"/>
              <a:ext cx="3983300" cy="39833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5" name="Google Shape;295;p14"/>
          <p:cNvCxnSpPr>
            <a:stCxn id="286" idx="1"/>
          </p:cNvCxnSpPr>
          <p:nvPr/>
        </p:nvCxnSpPr>
        <p:spPr>
          <a:xfrm flipH="1">
            <a:off x="5143375" y="1946600"/>
            <a:ext cx="940200" cy="2022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96" name="Google Shape;296;p14"/>
          <p:cNvCxnSpPr>
            <a:stCxn id="287" idx="1"/>
          </p:cNvCxnSpPr>
          <p:nvPr/>
        </p:nvCxnSpPr>
        <p:spPr>
          <a:xfrm rot="10800000">
            <a:off x="4243700" y="2834250"/>
            <a:ext cx="1920300" cy="582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9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9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2"/>
          <p:cNvSpPr txBox="1"/>
          <p:nvPr/>
        </p:nvSpPr>
        <p:spPr>
          <a:xfrm>
            <a:off x="651900" y="787275"/>
            <a:ext cx="7840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Godt arbejde!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Tak for i dag 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2" name="Google Shape;5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375" y="3553275"/>
            <a:ext cx="1132449" cy="10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33"/>
          <p:cNvGrpSpPr/>
          <p:nvPr/>
        </p:nvGrpSpPr>
        <p:grpSpPr>
          <a:xfrm>
            <a:off x="5580012" y="1654025"/>
            <a:ext cx="6328275" cy="5634774"/>
            <a:chOff x="7637412" y="1882625"/>
            <a:chExt cx="6328275" cy="5634774"/>
          </a:xfrm>
        </p:grpSpPr>
        <p:sp>
          <p:nvSpPr>
            <p:cNvPr id="518" name="Google Shape;518;p33"/>
            <p:cNvSpPr/>
            <p:nvPr/>
          </p:nvSpPr>
          <p:spPr>
            <a:xfrm>
              <a:off x="8230600" y="3169375"/>
              <a:ext cx="1168500" cy="1089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9" name="Google Shape;519;p33"/>
            <p:cNvGrpSpPr/>
            <p:nvPr/>
          </p:nvGrpSpPr>
          <p:grpSpPr>
            <a:xfrm>
              <a:off x="7637412" y="1882625"/>
              <a:ext cx="6328275" cy="5634774"/>
              <a:chOff x="5596662" y="1842350"/>
              <a:chExt cx="6328275" cy="5634774"/>
            </a:xfrm>
          </p:grpSpPr>
          <p:sp>
            <p:nvSpPr>
              <p:cNvPr id="520" name="Google Shape;520;p33"/>
              <p:cNvSpPr/>
              <p:nvPr/>
            </p:nvSpPr>
            <p:spPr>
              <a:xfrm>
                <a:off x="6790975" y="2927650"/>
                <a:ext cx="3599100" cy="3183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8223050" y="2214425"/>
                <a:ext cx="1168500" cy="10893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22" name="Google Shape;522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96662" y="1842350"/>
                <a:ext cx="6328275" cy="5634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23" name="Google Shape;523;p33"/>
          <p:cNvSpPr txBox="1"/>
          <p:nvPr/>
        </p:nvSpPr>
        <p:spPr>
          <a:xfrm>
            <a:off x="255175" y="282025"/>
            <a:ext cx="331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4</a:t>
            </a:r>
            <a:endParaRPr b="1" sz="35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4" name="Google Shape;524;p33"/>
          <p:cNvSpPr txBox="1"/>
          <p:nvPr/>
        </p:nvSpPr>
        <p:spPr>
          <a:xfrm>
            <a:off x="1390325" y="1005325"/>
            <a:ext cx="52125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 dag er sidste gang med CoSpaces, og vi skal derfor præsentere vores virtuelle dyreparker for hinanden! </a:t>
            </a:r>
            <a:endParaRPr b="1" sz="3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5" name="Google Shape;525;p33"/>
          <p:cNvSpPr txBox="1"/>
          <p:nvPr/>
        </p:nvSpPr>
        <p:spPr>
          <a:xfrm>
            <a:off x="1847200" y="1625100"/>
            <a:ext cx="52125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Vi skifter derfor til vores sidste fokus, som er….</a:t>
            </a:r>
            <a:endParaRPr b="1" sz="3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31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34"/>
          <p:cNvGrpSpPr/>
          <p:nvPr/>
        </p:nvGrpSpPr>
        <p:grpSpPr>
          <a:xfrm>
            <a:off x="5580012" y="1654025"/>
            <a:ext cx="6328275" cy="5634774"/>
            <a:chOff x="7637412" y="1882625"/>
            <a:chExt cx="6328275" cy="5634774"/>
          </a:xfrm>
        </p:grpSpPr>
        <p:sp>
          <p:nvSpPr>
            <p:cNvPr id="531" name="Google Shape;531;p34"/>
            <p:cNvSpPr/>
            <p:nvPr/>
          </p:nvSpPr>
          <p:spPr>
            <a:xfrm>
              <a:off x="8230600" y="3169375"/>
              <a:ext cx="1168500" cy="1089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2" name="Google Shape;532;p34"/>
            <p:cNvGrpSpPr/>
            <p:nvPr/>
          </p:nvGrpSpPr>
          <p:grpSpPr>
            <a:xfrm>
              <a:off x="7637412" y="1882625"/>
              <a:ext cx="6328275" cy="5634774"/>
              <a:chOff x="5596662" y="1842350"/>
              <a:chExt cx="6328275" cy="5634774"/>
            </a:xfrm>
          </p:grpSpPr>
          <p:sp>
            <p:nvSpPr>
              <p:cNvPr id="533" name="Google Shape;533;p34"/>
              <p:cNvSpPr/>
              <p:nvPr/>
            </p:nvSpPr>
            <p:spPr>
              <a:xfrm>
                <a:off x="6790975" y="2927650"/>
                <a:ext cx="3599100" cy="3183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4"/>
              <p:cNvSpPr/>
              <p:nvPr/>
            </p:nvSpPr>
            <p:spPr>
              <a:xfrm>
                <a:off x="8223050" y="2214425"/>
                <a:ext cx="1168500" cy="10893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35" name="Google Shape;535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96662" y="1842350"/>
                <a:ext cx="6328275" cy="5634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36" name="Google Shape;536;p34"/>
          <p:cNvSpPr txBox="1"/>
          <p:nvPr/>
        </p:nvSpPr>
        <p:spPr>
          <a:xfrm>
            <a:off x="255175" y="282025"/>
            <a:ext cx="331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4</a:t>
            </a:r>
            <a:endParaRPr b="1" sz="35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537" name="Google Shape;537;p34"/>
          <p:cNvGrpSpPr/>
          <p:nvPr/>
        </p:nvGrpSpPr>
        <p:grpSpPr>
          <a:xfrm>
            <a:off x="1791493" y="73941"/>
            <a:ext cx="5049311" cy="4995634"/>
            <a:chOff x="396220" y="2723895"/>
            <a:chExt cx="2313650" cy="2313650"/>
          </a:xfrm>
        </p:grpSpPr>
        <p:sp>
          <p:nvSpPr>
            <p:cNvPr id="538" name="Google Shape;538;p34"/>
            <p:cNvSpPr/>
            <p:nvPr/>
          </p:nvSpPr>
          <p:spPr>
            <a:xfrm>
              <a:off x="558100" y="2885775"/>
              <a:ext cx="1989900" cy="1989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9" name="Google Shape;539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6220" y="2723895"/>
              <a:ext cx="2313650" cy="231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35"/>
          <p:cNvGrpSpPr/>
          <p:nvPr/>
        </p:nvGrpSpPr>
        <p:grpSpPr>
          <a:xfrm>
            <a:off x="5580012" y="1654025"/>
            <a:ext cx="6328275" cy="5634774"/>
            <a:chOff x="7637412" y="1882625"/>
            <a:chExt cx="6328275" cy="5634774"/>
          </a:xfrm>
        </p:grpSpPr>
        <p:sp>
          <p:nvSpPr>
            <p:cNvPr id="545" name="Google Shape;545;p35"/>
            <p:cNvSpPr/>
            <p:nvPr/>
          </p:nvSpPr>
          <p:spPr>
            <a:xfrm>
              <a:off x="8230600" y="3169375"/>
              <a:ext cx="1168500" cy="1089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6" name="Google Shape;546;p35"/>
            <p:cNvGrpSpPr/>
            <p:nvPr/>
          </p:nvGrpSpPr>
          <p:grpSpPr>
            <a:xfrm>
              <a:off x="7637412" y="1882625"/>
              <a:ext cx="6328275" cy="5634774"/>
              <a:chOff x="5596662" y="1842350"/>
              <a:chExt cx="6328275" cy="5634774"/>
            </a:xfrm>
          </p:grpSpPr>
          <p:sp>
            <p:nvSpPr>
              <p:cNvPr id="547" name="Google Shape;547;p35"/>
              <p:cNvSpPr/>
              <p:nvPr/>
            </p:nvSpPr>
            <p:spPr>
              <a:xfrm>
                <a:off x="6790975" y="2927650"/>
                <a:ext cx="3599100" cy="3183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35"/>
              <p:cNvSpPr/>
              <p:nvPr/>
            </p:nvSpPr>
            <p:spPr>
              <a:xfrm>
                <a:off x="8223050" y="2214425"/>
                <a:ext cx="1168500" cy="10893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49" name="Google Shape;549;p3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96662" y="1842350"/>
                <a:ext cx="6328275" cy="5634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50" name="Google Shape;550;p35"/>
          <p:cNvSpPr txBox="1"/>
          <p:nvPr/>
        </p:nvSpPr>
        <p:spPr>
          <a:xfrm>
            <a:off x="255175" y="282025"/>
            <a:ext cx="331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4</a:t>
            </a:r>
            <a:endParaRPr b="1" sz="35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51" name="Google Shape;551;p35"/>
          <p:cNvSpPr txBox="1"/>
          <p:nvPr/>
        </p:nvSpPr>
        <p:spPr>
          <a:xfrm>
            <a:off x="5487900" y="1472925"/>
            <a:ext cx="3656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Når vi skal dele med hinanden, er vi HER i designcirklen</a:t>
            </a:r>
            <a:endParaRPr b="1"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52" name="Google Shape;552;p35"/>
          <p:cNvGrpSpPr/>
          <p:nvPr/>
        </p:nvGrpSpPr>
        <p:grpSpPr>
          <a:xfrm>
            <a:off x="139000" y="205601"/>
            <a:ext cx="5776562" cy="5143500"/>
            <a:chOff x="72025" y="1"/>
            <a:chExt cx="5776562" cy="5143500"/>
          </a:xfrm>
        </p:grpSpPr>
        <p:sp>
          <p:nvSpPr>
            <p:cNvPr id="553" name="Google Shape;553;p35"/>
            <p:cNvSpPr/>
            <p:nvPr/>
          </p:nvSpPr>
          <p:spPr>
            <a:xfrm>
              <a:off x="635575" y="29772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2342875" y="386830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082875" y="29772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4082875" y="12803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2342875" y="2954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635575" y="11905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863575" y="796125"/>
              <a:ext cx="4149600" cy="3733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0" name="Google Shape;56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025" y="1"/>
              <a:ext cx="5776562" cy="51435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1" name="Google Shape;561;p35"/>
          <p:cNvCxnSpPr/>
          <p:nvPr/>
        </p:nvCxnSpPr>
        <p:spPr>
          <a:xfrm flipH="1">
            <a:off x="1926875" y="2309675"/>
            <a:ext cx="3599400" cy="1250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9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6"/>
          <p:cNvSpPr txBox="1"/>
          <p:nvPr/>
        </p:nvSpPr>
        <p:spPr>
          <a:xfrm>
            <a:off x="255175" y="120875"/>
            <a:ext cx="114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18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 4</a:t>
            </a:r>
            <a:endParaRPr b="1" sz="18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567" name="Google Shape;567;p36"/>
          <p:cNvGrpSpPr/>
          <p:nvPr/>
        </p:nvGrpSpPr>
        <p:grpSpPr>
          <a:xfrm>
            <a:off x="893850" y="829700"/>
            <a:ext cx="5610346" cy="4131176"/>
            <a:chOff x="315928" y="1045306"/>
            <a:chExt cx="5619900" cy="4249744"/>
          </a:xfrm>
        </p:grpSpPr>
        <p:sp>
          <p:nvSpPr>
            <p:cNvPr id="568" name="Google Shape;568;p36"/>
            <p:cNvSpPr/>
            <p:nvPr/>
          </p:nvSpPr>
          <p:spPr>
            <a:xfrm>
              <a:off x="315928" y="1045306"/>
              <a:ext cx="5619900" cy="4184700"/>
            </a:xfrm>
            <a:prstGeom prst="snip1Rect">
              <a:avLst>
                <a:gd fmla="val 16667" name="adj"/>
              </a:avLst>
            </a:prstGeom>
            <a:solidFill>
              <a:schemeClr val="lt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 txBox="1"/>
            <p:nvPr/>
          </p:nvSpPr>
          <p:spPr>
            <a:xfrm>
              <a:off x="424863" y="1209950"/>
              <a:ext cx="5370000" cy="40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23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 Jer, der lytter, skal lægge mærke </a:t>
              </a:r>
              <a:endParaRPr b="1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23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 til 3 ting</a:t>
              </a:r>
              <a:r>
                <a:rPr b="1" lang="da" sz="23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:</a:t>
              </a:r>
              <a:endParaRPr b="1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6300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Er der indtalt lyd på min. 2 dyr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6300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Er der sammenhæng mellem miljøet og den danske natur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6300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Er der anvendt simpel kodning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Derudover: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683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unito"/>
                <a:buChar char="●"/>
              </a:pPr>
              <a:r>
                <a:rPr lang="da" sz="2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Hvad fungerer godt i præsentationen</a:t>
              </a:r>
              <a:endParaRPr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70" name="Google Shape;570;p36"/>
          <p:cNvSpPr txBox="1"/>
          <p:nvPr/>
        </p:nvSpPr>
        <p:spPr>
          <a:xfrm>
            <a:off x="6998938" y="389450"/>
            <a:ext cx="1692000" cy="600300"/>
          </a:xfrm>
          <a:prstGeom prst="rect">
            <a:avLst/>
          </a:prstGeom>
          <a:solidFill>
            <a:srgbClr val="CC000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BM665</a:t>
            </a:r>
            <a:endParaRPr b="1" sz="2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>
            <a:off x="6869723" y="3001650"/>
            <a:ext cx="1950450" cy="1950450"/>
            <a:chOff x="6869723" y="2947275"/>
            <a:chExt cx="1950450" cy="1950450"/>
          </a:xfrm>
        </p:grpSpPr>
        <p:sp>
          <p:nvSpPr>
            <p:cNvPr id="572" name="Google Shape;572;p36"/>
            <p:cNvSpPr/>
            <p:nvPr/>
          </p:nvSpPr>
          <p:spPr>
            <a:xfrm>
              <a:off x="7061950" y="3106950"/>
              <a:ext cx="1566000" cy="1631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3" name="Google Shape;57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69723" y="2947275"/>
              <a:ext cx="1950450" cy="195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7"/>
          <p:cNvSpPr txBox="1"/>
          <p:nvPr/>
        </p:nvSpPr>
        <p:spPr>
          <a:xfrm>
            <a:off x="651900" y="1004600"/>
            <a:ext cx="7840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Tak for et rigtig 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godt forløb!</a:t>
            </a: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9" name="Google Shape;5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375" y="3553275"/>
            <a:ext cx="1132449" cy="10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5"/>
          <p:cNvSpPr txBox="1"/>
          <p:nvPr/>
        </p:nvSpPr>
        <p:spPr>
          <a:xfrm>
            <a:off x="5291225" y="1656038"/>
            <a:ext cx="370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Designcirklen beskriver 6 områder.</a:t>
            </a:r>
            <a:endParaRPr sz="2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5264375" y="152400"/>
            <a:ext cx="3760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Designcirklen er en model, der viser, hvordan man kan arbejde, når man fx. skal skabe noget.</a:t>
            </a:r>
            <a:endParaRPr sz="2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5291225" y="2544100"/>
            <a:ext cx="3706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Nogle gange har man fokus på alle 6 områder, andre gange har man kun fokus på udvalgte områder. </a:t>
            </a:r>
            <a:endParaRPr sz="2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>
            <a:off x="5291225" y="4047738"/>
            <a:ext cx="370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Man kan godt arbejde i kun ét område.</a:t>
            </a:r>
            <a:endParaRPr sz="2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6"/>
          <p:cNvGrpSpPr/>
          <p:nvPr/>
        </p:nvGrpSpPr>
        <p:grpSpPr>
          <a:xfrm>
            <a:off x="5580012" y="1654025"/>
            <a:ext cx="6328275" cy="5634774"/>
            <a:chOff x="7637412" y="1882625"/>
            <a:chExt cx="6328275" cy="5634774"/>
          </a:xfrm>
        </p:grpSpPr>
        <p:sp>
          <p:nvSpPr>
            <p:cNvPr id="311" name="Google Shape;311;p16"/>
            <p:cNvSpPr/>
            <p:nvPr/>
          </p:nvSpPr>
          <p:spPr>
            <a:xfrm>
              <a:off x="8230600" y="3169375"/>
              <a:ext cx="1168500" cy="1089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2" name="Google Shape;312;p16"/>
            <p:cNvGrpSpPr/>
            <p:nvPr/>
          </p:nvGrpSpPr>
          <p:grpSpPr>
            <a:xfrm>
              <a:off x="7637412" y="1882625"/>
              <a:ext cx="6328275" cy="5634774"/>
              <a:chOff x="5596662" y="1842350"/>
              <a:chExt cx="6328275" cy="5634774"/>
            </a:xfrm>
          </p:grpSpPr>
          <p:sp>
            <p:nvSpPr>
              <p:cNvPr id="313" name="Google Shape;313;p16"/>
              <p:cNvSpPr/>
              <p:nvPr/>
            </p:nvSpPr>
            <p:spPr>
              <a:xfrm>
                <a:off x="6790975" y="2927650"/>
                <a:ext cx="3599100" cy="3183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8223050" y="2214425"/>
                <a:ext cx="1168500" cy="10893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15" name="Google Shape;315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96662" y="1842350"/>
                <a:ext cx="6328275" cy="5634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6" name="Google Shape;316;p16"/>
          <p:cNvSpPr txBox="1"/>
          <p:nvPr/>
        </p:nvSpPr>
        <p:spPr>
          <a:xfrm>
            <a:off x="255175" y="282025"/>
            <a:ext cx="331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</a:t>
            </a: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1</a:t>
            </a:r>
            <a:endParaRPr b="1" sz="35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17" name="Google Shape;317;p16"/>
          <p:cNvSpPr txBox="1"/>
          <p:nvPr/>
        </p:nvSpPr>
        <p:spPr>
          <a:xfrm rot="317108">
            <a:off x="2726207" y="765503"/>
            <a:ext cx="5439023" cy="1108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 løbet af det forløb, som vi skal igennem nu, skal vi alle 6 områder af designcirklen igennem.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16"/>
          <p:cNvSpPr txBox="1"/>
          <p:nvPr/>
        </p:nvSpPr>
        <p:spPr>
          <a:xfrm>
            <a:off x="993825" y="2391713"/>
            <a:ext cx="543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Jeg vil gennemgå de 6 områder med jer, efterhånden som vi kommer dem igennem.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16"/>
          <p:cNvSpPr txBox="1"/>
          <p:nvPr/>
        </p:nvSpPr>
        <p:spPr>
          <a:xfrm rot="-375616">
            <a:off x="938082" y="3756273"/>
            <a:ext cx="5439034" cy="80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Jeg vil starte med det første område, som vi skal have fokus på i dag.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2198400" y="1709850"/>
            <a:ext cx="5439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10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Det er….</a:t>
            </a:r>
            <a:endParaRPr b="1" sz="10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1" name="Google Shape;3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550" y="176925"/>
            <a:ext cx="4789650" cy="47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6100" y="282026"/>
            <a:ext cx="5776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6"/>
          <p:cNvSpPr txBox="1"/>
          <p:nvPr/>
        </p:nvSpPr>
        <p:spPr>
          <a:xfrm>
            <a:off x="5049500" y="572300"/>
            <a:ext cx="3975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Når vi undersøger noget, er vi HER i designcirklen.</a:t>
            </a:r>
            <a:endParaRPr b="1"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24" name="Google Shape;324;p16"/>
          <p:cNvCxnSpPr/>
          <p:nvPr/>
        </p:nvCxnSpPr>
        <p:spPr>
          <a:xfrm flipH="1">
            <a:off x="4941925" y="1410100"/>
            <a:ext cx="711900" cy="362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8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8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8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9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050" y="2914150"/>
            <a:ext cx="2108500" cy="21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7"/>
          <p:cNvSpPr txBox="1"/>
          <p:nvPr/>
        </p:nvSpPr>
        <p:spPr>
          <a:xfrm>
            <a:off x="255175" y="120875"/>
            <a:ext cx="142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18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</a:t>
            </a:r>
            <a:r>
              <a:rPr b="1" lang="da" sz="18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1</a:t>
            </a:r>
            <a:endParaRPr b="1" sz="18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331" name="Google Shape;331;p17"/>
          <p:cNvGrpSpPr/>
          <p:nvPr/>
        </p:nvGrpSpPr>
        <p:grpSpPr>
          <a:xfrm>
            <a:off x="1356317" y="857816"/>
            <a:ext cx="5009357" cy="4043967"/>
            <a:chOff x="590925" y="966925"/>
            <a:chExt cx="5345025" cy="4285225"/>
          </a:xfrm>
        </p:grpSpPr>
        <p:sp>
          <p:nvSpPr>
            <p:cNvPr id="332" name="Google Shape;332;p17"/>
            <p:cNvSpPr/>
            <p:nvPr/>
          </p:nvSpPr>
          <p:spPr>
            <a:xfrm>
              <a:off x="658050" y="966925"/>
              <a:ext cx="5277900" cy="3813900"/>
            </a:xfrm>
            <a:prstGeom prst="snip1Rect">
              <a:avLst>
                <a:gd fmla="val 16667" name="adj"/>
              </a:avLst>
            </a:prstGeom>
            <a:solidFill>
              <a:schemeClr val="lt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 txBox="1"/>
            <p:nvPr/>
          </p:nvSpPr>
          <p:spPr>
            <a:xfrm>
              <a:off x="590925" y="1174550"/>
              <a:ext cx="5089800" cy="40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700"/>
                <a:buFont typeface="Nunito"/>
                <a:buAutoNum type="arabicPeriod"/>
              </a:pPr>
              <a:r>
                <a:rPr b="1" lang="da" sz="17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 skal starte med at undersøge en virtuel dyrepark.</a:t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 parken finder I 8 danske dyr.</a:t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 skal undersøge dyreparken sammen med jeres sidemakker, hvordan den er bygget op.</a:t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Læs skiltene rundt omkring i parken og se, om I kan finde frem til, hvordan I får mere viden om dyrene.</a:t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34" name="Google Shape;334;p17"/>
          <p:cNvGrpSpPr/>
          <p:nvPr/>
        </p:nvGrpSpPr>
        <p:grpSpPr>
          <a:xfrm>
            <a:off x="1374214" y="857824"/>
            <a:ext cx="5009345" cy="3579589"/>
            <a:chOff x="5949275" y="282025"/>
            <a:chExt cx="2833500" cy="2962500"/>
          </a:xfrm>
        </p:grpSpPr>
        <p:sp>
          <p:nvSpPr>
            <p:cNvPr id="335" name="Google Shape;335;p17"/>
            <p:cNvSpPr/>
            <p:nvPr/>
          </p:nvSpPr>
          <p:spPr>
            <a:xfrm>
              <a:off x="5949275" y="282025"/>
              <a:ext cx="2833500" cy="2962500"/>
            </a:xfrm>
            <a:prstGeom prst="snip1Rect">
              <a:avLst>
                <a:gd fmla="val 16667" name="adj"/>
              </a:avLst>
            </a:prstGeom>
            <a:solidFill>
              <a:srgbClr val="CC0000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/>
            </a:p>
          </p:txBody>
        </p:sp>
        <p:sp>
          <p:nvSpPr>
            <p:cNvPr id="336" name="Google Shape;336;p17"/>
            <p:cNvSpPr txBox="1"/>
            <p:nvPr/>
          </p:nvSpPr>
          <p:spPr>
            <a:xfrm>
              <a:off x="5991266" y="481066"/>
              <a:ext cx="2583300" cy="27516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365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Nunito"/>
                <a:buAutoNum type="arabicPeriod" startAt="2"/>
              </a:pPr>
              <a:r>
                <a:rPr b="1" lang="da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 skal gå i beskeder på aula, finde min besked og trykke på linket til skoletube.</a:t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	Vi laver en genvej til skoletube</a:t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	I åbner CoSpaces</a:t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Vælg “Klasser” og </a:t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“Deltag i klasse”</a:t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Skriv koden: BM665</a:t>
              </a:r>
              <a:endParaRPr b="1"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/>
          <p:nvPr/>
        </p:nvSpPr>
        <p:spPr>
          <a:xfrm>
            <a:off x="651900" y="1189625"/>
            <a:ext cx="784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God fornøjelse! 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2" name="Google Shape;3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625" y="2781200"/>
            <a:ext cx="1132449" cy="10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/>
          <p:nvPr/>
        </p:nvSpPr>
        <p:spPr>
          <a:xfrm>
            <a:off x="651900" y="787275"/>
            <a:ext cx="7840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Godt arbejde!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5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Tak for i dag </a:t>
            </a:r>
            <a:endParaRPr b="1" sz="5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8" name="Google Shape;3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375" y="3553275"/>
            <a:ext cx="1132449" cy="10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0"/>
          <p:cNvGrpSpPr/>
          <p:nvPr/>
        </p:nvGrpSpPr>
        <p:grpSpPr>
          <a:xfrm>
            <a:off x="5580012" y="1654025"/>
            <a:ext cx="6328275" cy="5634774"/>
            <a:chOff x="7637412" y="1882625"/>
            <a:chExt cx="6328275" cy="5634774"/>
          </a:xfrm>
        </p:grpSpPr>
        <p:sp>
          <p:nvSpPr>
            <p:cNvPr id="354" name="Google Shape;354;p20"/>
            <p:cNvSpPr/>
            <p:nvPr/>
          </p:nvSpPr>
          <p:spPr>
            <a:xfrm>
              <a:off x="8230600" y="3169375"/>
              <a:ext cx="1168500" cy="10893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5" name="Google Shape;355;p20"/>
            <p:cNvGrpSpPr/>
            <p:nvPr/>
          </p:nvGrpSpPr>
          <p:grpSpPr>
            <a:xfrm>
              <a:off x="7637412" y="1882625"/>
              <a:ext cx="6328275" cy="5634774"/>
              <a:chOff x="5596662" y="1842350"/>
              <a:chExt cx="6328275" cy="5634774"/>
            </a:xfrm>
          </p:grpSpPr>
          <p:sp>
            <p:nvSpPr>
              <p:cNvPr id="356" name="Google Shape;356;p20"/>
              <p:cNvSpPr/>
              <p:nvPr/>
            </p:nvSpPr>
            <p:spPr>
              <a:xfrm>
                <a:off x="6790975" y="2927650"/>
                <a:ext cx="3599100" cy="3183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8223050" y="2214425"/>
                <a:ext cx="1168500" cy="10893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58" name="Google Shape;358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96662" y="1842350"/>
                <a:ext cx="6328275" cy="5634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59" name="Google Shape;359;p20"/>
          <p:cNvSpPr txBox="1"/>
          <p:nvPr/>
        </p:nvSpPr>
        <p:spPr>
          <a:xfrm>
            <a:off x="255175" y="282025"/>
            <a:ext cx="331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</a:t>
            </a:r>
            <a:r>
              <a:rPr b="1" lang="da" sz="35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2</a:t>
            </a:r>
            <a:endParaRPr b="1" sz="35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60" name="Google Shape;360;p20"/>
          <p:cNvSpPr txBox="1"/>
          <p:nvPr/>
        </p:nvSpPr>
        <p:spPr>
          <a:xfrm>
            <a:off x="1342950" y="1087800"/>
            <a:ext cx="565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Sidste gang var vi i undersøgelsesfasen, hvor I skulle undersøge en virtuel dyrepark og finde frem til, hvordan I fik mere viden om de dyr, I mødte på vejen.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1022900" y="1087800"/>
            <a:ext cx="6657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7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 dag skal vi arbejde med</a:t>
            </a:r>
            <a:r>
              <a:rPr b="1" lang="da" sz="7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….</a:t>
            </a:r>
            <a:endParaRPr b="1" sz="7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20"/>
          <p:cNvSpPr txBox="1"/>
          <p:nvPr/>
        </p:nvSpPr>
        <p:spPr>
          <a:xfrm>
            <a:off x="4876800" y="130750"/>
            <a:ext cx="3656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Når vi skal arbejde med udfordring, er vi HER i designcirklen.</a:t>
            </a:r>
            <a:endParaRPr b="1"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20"/>
          <p:cNvSpPr txBox="1"/>
          <p:nvPr/>
        </p:nvSpPr>
        <p:spPr>
          <a:xfrm>
            <a:off x="1661925" y="2009575"/>
            <a:ext cx="4727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Hvad fandt I ud af?</a:t>
            </a:r>
            <a:endParaRPr b="1" sz="3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4" name="Google Shape;3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25" y="2977825"/>
            <a:ext cx="2044400" cy="20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0"/>
          <p:cNvSpPr txBox="1"/>
          <p:nvPr/>
        </p:nvSpPr>
        <p:spPr>
          <a:xfrm>
            <a:off x="485700" y="1163000"/>
            <a:ext cx="58443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 dag skal vi snakke lidt om selve opgaven, som I skal lave i dette forløb. Vi skifter derfor fokus i designcirklen.  </a:t>
            </a:r>
            <a:endParaRPr b="1" sz="3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66" name="Google Shape;366;p20"/>
          <p:cNvGrpSpPr/>
          <p:nvPr/>
        </p:nvGrpSpPr>
        <p:grpSpPr>
          <a:xfrm>
            <a:off x="2166193" y="554400"/>
            <a:ext cx="4624105" cy="4552844"/>
            <a:chOff x="5868700" y="246325"/>
            <a:chExt cx="3032399" cy="3032399"/>
          </a:xfrm>
        </p:grpSpPr>
        <p:sp>
          <p:nvSpPr>
            <p:cNvPr id="367" name="Google Shape;367;p20"/>
            <p:cNvSpPr/>
            <p:nvPr/>
          </p:nvSpPr>
          <p:spPr>
            <a:xfrm>
              <a:off x="6166925" y="446425"/>
              <a:ext cx="2592000" cy="2632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8" name="Google Shape;368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8700" y="246325"/>
              <a:ext cx="3032399" cy="3032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9" name="Google Shape;369;p20"/>
          <p:cNvGrpSpPr/>
          <p:nvPr/>
        </p:nvGrpSpPr>
        <p:grpSpPr>
          <a:xfrm>
            <a:off x="0" y="237301"/>
            <a:ext cx="5776562" cy="5143500"/>
            <a:chOff x="72025" y="1"/>
            <a:chExt cx="5776562" cy="5143500"/>
          </a:xfrm>
        </p:grpSpPr>
        <p:sp>
          <p:nvSpPr>
            <p:cNvPr id="370" name="Google Shape;370;p20"/>
            <p:cNvSpPr/>
            <p:nvPr/>
          </p:nvSpPr>
          <p:spPr>
            <a:xfrm>
              <a:off x="635575" y="29772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2342875" y="386830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4082875" y="29772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4082875" y="12803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2342875" y="2954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635575" y="1190550"/>
              <a:ext cx="1191000" cy="984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863575" y="796125"/>
              <a:ext cx="4149600" cy="3733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7" name="Google Shape;377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025" y="1"/>
              <a:ext cx="5776562" cy="51435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78" name="Google Shape;378;p20"/>
          <p:cNvCxnSpPr/>
          <p:nvPr/>
        </p:nvCxnSpPr>
        <p:spPr>
          <a:xfrm flipH="1">
            <a:off x="3948350" y="572800"/>
            <a:ext cx="759000" cy="286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6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1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9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"/>
          <p:cNvSpPr txBox="1"/>
          <p:nvPr/>
        </p:nvSpPr>
        <p:spPr>
          <a:xfrm>
            <a:off x="255175" y="120875"/>
            <a:ext cx="114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18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LEKT.</a:t>
            </a:r>
            <a:r>
              <a:rPr b="1" lang="da" sz="18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2</a:t>
            </a:r>
            <a:endParaRPr b="1" sz="1800" u="sng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6692021" y="2681456"/>
            <a:ext cx="2305836" cy="2220322"/>
            <a:chOff x="5868700" y="246325"/>
            <a:chExt cx="3032399" cy="3032399"/>
          </a:xfrm>
        </p:grpSpPr>
        <p:sp>
          <p:nvSpPr>
            <p:cNvPr id="385" name="Google Shape;385;p21"/>
            <p:cNvSpPr/>
            <p:nvPr/>
          </p:nvSpPr>
          <p:spPr>
            <a:xfrm>
              <a:off x="6166925" y="446425"/>
              <a:ext cx="2592000" cy="2632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6" name="Google Shape;38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8700" y="246325"/>
              <a:ext cx="3032399" cy="3032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7" name="Google Shape;387;p21"/>
          <p:cNvGrpSpPr/>
          <p:nvPr/>
        </p:nvGrpSpPr>
        <p:grpSpPr>
          <a:xfrm>
            <a:off x="1168379" y="905906"/>
            <a:ext cx="5335938" cy="4311482"/>
            <a:chOff x="590925" y="966925"/>
            <a:chExt cx="5345025" cy="4435225"/>
          </a:xfrm>
        </p:grpSpPr>
        <p:sp>
          <p:nvSpPr>
            <p:cNvPr id="388" name="Google Shape;388;p21"/>
            <p:cNvSpPr/>
            <p:nvPr/>
          </p:nvSpPr>
          <p:spPr>
            <a:xfrm>
              <a:off x="658050" y="966925"/>
              <a:ext cx="5277900" cy="3813900"/>
            </a:xfrm>
            <a:prstGeom prst="snip1Rect">
              <a:avLst>
                <a:gd fmla="val 16667" name="adj"/>
              </a:avLst>
            </a:prstGeom>
            <a:solidFill>
              <a:schemeClr val="lt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1"/>
            <p:cNvSpPr txBox="1"/>
            <p:nvPr/>
          </p:nvSpPr>
          <p:spPr>
            <a:xfrm>
              <a:off x="590925" y="1174550"/>
              <a:ext cx="5089800" cy="42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 skal arbejde sammen med jeres sidemakker.</a:t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 skal lave jeres egen dyrepark med 2 dyr.</a:t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 skal læse om hvert dyr på danske-dyr.dk, hvor I indsamler viden om dyret. Jeres viden skriver I ned på et arbejdsark.</a:t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" sz="17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I vælger det vigtigste ud om dyret, som I har skrevet ned. Dette skal I senere bruge i CoSpaces. </a:t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90" name="Google Shape;390;p21"/>
          <p:cNvGrpSpPr/>
          <p:nvPr/>
        </p:nvGrpSpPr>
        <p:grpSpPr>
          <a:xfrm>
            <a:off x="1092133" y="601268"/>
            <a:ext cx="5505930" cy="4272475"/>
            <a:chOff x="4527728" y="813728"/>
            <a:chExt cx="5229300" cy="3687300"/>
          </a:xfrm>
        </p:grpSpPr>
        <p:grpSp>
          <p:nvGrpSpPr>
            <p:cNvPr id="391" name="Google Shape;391;p21"/>
            <p:cNvGrpSpPr/>
            <p:nvPr/>
          </p:nvGrpSpPr>
          <p:grpSpPr>
            <a:xfrm>
              <a:off x="4527728" y="813728"/>
              <a:ext cx="5229300" cy="3687300"/>
              <a:chOff x="4527728" y="813728"/>
              <a:chExt cx="5229300" cy="3687300"/>
            </a:xfrm>
          </p:grpSpPr>
          <p:sp>
            <p:nvSpPr>
              <p:cNvPr id="392" name="Google Shape;392;p21"/>
              <p:cNvSpPr/>
              <p:nvPr/>
            </p:nvSpPr>
            <p:spPr>
              <a:xfrm>
                <a:off x="4527728" y="813728"/>
                <a:ext cx="5229300" cy="3687300"/>
              </a:xfrm>
              <a:prstGeom prst="snip1Rect">
                <a:avLst>
                  <a:gd fmla="val 16667" name="adj"/>
                </a:avLst>
              </a:prstGeom>
              <a:solidFill>
                <a:srgbClr val="CC000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000"/>
              </a:p>
            </p:txBody>
          </p:sp>
          <p:sp>
            <p:nvSpPr>
              <p:cNvPr id="393" name="Google Shape;393;p21"/>
              <p:cNvSpPr txBox="1"/>
              <p:nvPr/>
            </p:nvSpPr>
            <p:spPr>
              <a:xfrm>
                <a:off x="4973350" y="879488"/>
                <a:ext cx="3572100" cy="42510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45720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da" sz="2000" u="sng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KRAV til designopgaven</a:t>
                </a:r>
                <a:endParaRPr b="1" sz="2000" u="sng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394" name="Google Shape;394;p21"/>
            <p:cNvSpPr txBox="1"/>
            <p:nvPr/>
          </p:nvSpPr>
          <p:spPr>
            <a:xfrm>
              <a:off x="4672508" y="1450650"/>
              <a:ext cx="4834500" cy="29226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unito"/>
                <a:buAutoNum type="arabicPeriod"/>
              </a:pPr>
              <a:r>
                <a:rPr b="1" lang="da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Opret en tom CoSpace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unito"/>
                <a:buAutoNum type="arabicPeriod"/>
              </a:pPr>
              <a:r>
                <a:rPr b="1" lang="da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Gå i “Omgivelser” og vælg en baggrund, der kan passe til jeres dyr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unito"/>
                <a:buAutoNum type="arabicPeriod"/>
              </a:pPr>
              <a:r>
                <a:rPr b="1" lang="da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Gå på “Bibliotek”, tryk “Dyr” og vælg to danske dyr, som I vil arbejde med. Sæt dem ind på scenen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unito"/>
                <a:buAutoNum type="arabicPeriod"/>
              </a:pPr>
              <a:r>
                <a:rPr b="1" lang="da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Tag fat i kameraet og flyt det, så man kan se de to dyr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unito"/>
                <a:buAutoNum type="arabicPeriod"/>
              </a:pPr>
              <a:r>
                <a:rPr b="1" lang="da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Højreklik på dyrene (ét ad gangen), gå i “Kode” og tænd for “CoBlocks”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unito"/>
                <a:buAutoNum type="arabicPeriod"/>
              </a:pPr>
              <a:r>
                <a:rPr b="1" lang="da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Skriv dyrets navn 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unito"/>
                <a:buAutoNum type="arabicPeriod"/>
              </a:pPr>
              <a:r>
                <a:rPr b="1" lang="da" sz="1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 skal nu i gang med UNDERSØGELSESFASE NR. 2</a:t>
              </a:r>
              <a:endParaRPr b="1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95" name="Google Shape;395;p21"/>
          <p:cNvSpPr txBox="1"/>
          <p:nvPr/>
        </p:nvSpPr>
        <p:spPr>
          <a:xfrm>
            <a:off x="6998938" y="389450"/>
            <a:ext cx="1692000" cy="600300"/>
          </a:xfrm>
          <a:prstGeom prst="rect">
            <a:avLst/>
          </a:prstGeom>
          <a:solidFill>
            <a:srgbClr val="CC000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BM665</a:t>
            </a:r>
            <a:endParaRPr b="1" sz="2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